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308" r:id="rId3"/>
    <p:sldId id="309" r:id="rId4"/>
    <p:sldId id="310" r:id="rId5"/>
    <p:sldId id="312" r:id="rId6"/>
    <p:sldId id="320" r:id="rId7"/>
    <p:sldId id="311" r:id="rId8"/>
    <p:sldId id="313" r:id="rId9"/>
    <p:sldId id="315" r:id="rId10"/>
    <p:sldId id="316" r:id="rId11"/>
    <p:sldId id="317" r:id="rId12"/>
    <p:sldId id="318" r:id="rId13"/>
    <p:sldId id="319" r:id="rId14"/>
    <p:sldId id="321" r:id="rId15"/>
    <p:sldId id="314" r:id="rId16"/>
    <p:sldId id="305" r:id="rId17"/>
  </p:sldIdLst>
  <p:sldSz cx="10058400" cy="7772400"/>
  <p:notesSz cx="7010400" cy="92964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55555"/>
    <a:srgbClr val="FFC100"/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94676" autoAdjust="0"/>
  </p:normalViewPr>
  <p:slideViewPr>
    <p:cSldViewPr snapToGrid="0" snapToObjects="1">
      <p:cViewPr varScale="1">
        <p:scale>
          <a:sx n="77" d="100"/>
          <a:sy n="77" d="100"/>
        </p:scale>
        <p:origin x="-918" y="-90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2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8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oriz-no tag-whit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4220845"/>
            <a:ext cx="502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697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oriz-no tag-whit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4220845"/>
            <a:ext cx="502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5841207" y="0"/>
            <a:ext cx="4229418" cy="32672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2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0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  <a:prstGeom prst="rect">
            <a:avLst/>
          </a:prstGeo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6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29425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29425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9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1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8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  <a:prstGeom prst="rect">
            <a:avLst/>
          </a:prstGeo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6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  <a:prstGeom prst="rect">
            <a:avLst/>
          </a:prstGeo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8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0058400" cy="54427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/>
          </a:p>
        </p:txBody>
      </p:sp>
      <p:sp>
        <p:nvSpPr>
          <p:cNvPr id="12" name="Rectangle 11"/>
          <p:cNvSpPr/>
          <p:nvPr/>
        </p:nvSpPr>
        <p:spPr>
          <a:xfrm>
            <a:off x="-1" y="7364186"/>
            <a:ext cx="10140711" cy="429388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7949" y="7431387"/>
            <a:ext cx="2111329" cy="381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>
            <a:noAutofit/>
          </a:bodyPr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AD7400-4F09-2B4E-B713-237B06F0932A}" type="slidenum">
              <a:rPr lang="en-US" sz="1200" kern="1200" smtClean="0">
                <a:solidFill>
                  <a:srgbClr val="FFFFFF"/>
                </a:solidFill>
                <a:latin typeface="Interstate Bold"/>
                <a:cs typeface="Interstate Bold"/>
              </a:rPr>
              <a:pPr/>
              <a:t>‹#›</a:t>
            </a:fld>
            <a:endParaRPr lang="en-US" sz="1200" kern="1200" dirty="0" smtClean="0">
              <a:solidFill>
                <a:srgbClr val="FFFFFF"/>
              </a:solidFill>
              <a:latin typeface="Interstate Bold"/>
              <a:cs typeface="Interstate Bol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71956" y="14118421"/>
            <a:ext cx="0" cy="290287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315379" y="14097253"/>
            <a:ext cx="0" cy="290287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74526" y="7441971"/>
            <a:ext cx="0" cy="290287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5610" y="7450760"/>
            <a:ext cx="1578428" cy="2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0" r:id="rId13"/>
  </p:sldLayoutIdLst>
  <p:timing>
    <p:tnLst>
      <p:par>
        <p:cTn id="1" dur="indefinite" restart="never" nodeType="tmRoot"/>
      </p:par>
    </p:tnLst>
  </p:timing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white-pa-logo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635" y="798830"/>
            <a:ext cx="5993130" cy="617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3827" y="6973570"/>
            <a:ext cx="801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The Protect America Opportunity</a:t>
            </a:r>
            <a:endParaRPr lang="en-US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363200" cy="78401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93133" y="5266288"/>
            <a:ext cx="10524067" cy="897467"/>
          </a:xfrm>
          <a:prstGeom prst="rect">
            <a:avLst/>
          </a:prstGeom>
          <a:solidFill>
            <a:srgbClr val="555555">
              <a:alpha val="6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terstate Bold"/>
                <a:cs typeface="Interstate Bold"/>
              </a:rPr>
              <a:t>PROTECT AMERICA | </a:t>
            </a:r>
            <a:r>
              <a:rPr lang="en-US" dirty="0" smtClean="0">
                <a:latin typeface="Interstate ExtraLight"/>
                <a:cs typeface="Interstate ExtraLight"/>
              </a:rPr>
              <a:t>DEPENDABLE SECURITY FOR EVERY HOME</a:t>
            </a:r>
            <a:endParaRPr lang="en-US" dirty="0">
              <a:latin typeface="Interstate ExtraLight"/>
              <a:cs typeface="Interstate ExtraLight"/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23" y="1669662"/>
            <a:ext cx="2781310" cy="2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OTHER COMPETITORS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8800" y="1143775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VIVINT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800" y="1992934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$99 ACTIVATION/INSTALLATION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3 DOOR/WINDOW SENSORS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1 MOTION DETECTOR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$49.99/MO</a:t>
            </a:r>
            <a:endParaRPr lang="en-US" dirty="0">
              <a:latin typeface="Interstate BoldCompressed"/>
              <a:cs typeface="Interstate BoldCompresse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8800" y="3387441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LIFESHIELD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800" y="4236600"/>
            <a:ext cx="5410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$49.99 ACTIVATION/INSTALLATION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>
                <a:latin typeface="Interstate BoldCompressed"/>
                <a:cs typeface="Interstate BoldCompressed"/>
              </a:rPr>
              <a:t>2</a:t>
            </a:r>
            <a:r>
              <a:rPr lang="en-US" dirty="0" smtClean="0">
                <a:latin typeface="Interstate BoldCompressed"/>
                <a:cs typeface="Interstate BoldCompressed"/>
              </a:rPr>
              <a:t> DOOR/WINDOW SENSORS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1 MOTION DETECTOR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$29.99/MO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60 MO. CONTRACT</a:t>
            </a:r>
            <a:endParaRPr lang="en-US" dirty="0">
              <a:latin typeface="Interstate BoldCompressed"/>
              <a:cs typeface="Interstate BoldCompressed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95800" y="1143775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FRONTPOINT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1992934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$99.99 ACTIVATION/INSTALLATION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>
                <a:latin typeface="Interstate BoldCompressed"/>
                <a:cs typeface="Interstate BoldCompressed"/>
              </a:rPr>
              <a:t>2</a:t>
            </a:r>
            <a:r>
              <a:rPr lang="en-US" dirty="0" smtClean="0">
                <a:latin typeface="Interstate BoldCompressed"/>
                <a:cs typeface="Interstate BoldCompressed"/>
              </a:rPr>
              <a:t> DOOR/WINDOW SENSORS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1 MOTION DETECTOR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$29.99/MO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95800" y="3833188"/>
            <a:ext cx="3835400" cy="170401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BASIC PROTECTION</a:t>
            </a:r>
          </a:p>
          <a:p>
            <a:pPr algn="ctr">
              <a:defRPr/>
            </a:pPr>
            <a:r>
              <a:rPr lang="en-US" sz="1300" b="1" dirty="0" smtClean="0">
                <a:solidFill>
                  <a:schemeClr val="bg1"/>
                </a:solidFill>
              </a:rPr>
              <a:t>UPFRONT EQUIPMENT CHARGES</a:t>
            </a:r>
          </a:p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PREMIUM SECURITY PRICING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7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THE PROTECT AMERICA ADVANTAGE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pic>
        <p:nvPicPr>
          <p:cNvPr id="3" name="Picture 2" descr="Screen Shot 2013-08-30 at 10.21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29" y="766235"/>
            <a:ext cx="7594600" cy="446649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581398" y="5952067"/>
            <a:ext cx="2827867" cy="121920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kern="1200" dirty="0" smtClean="0">
                <a:solidFill>
                  <a:schemeClr val="bg1"/>
                </a:solidFill>
                <a:latin typeface="Interstate Regular"/>
                <a:cs typeface="Interstate Regular"/>
              </a:rPr>
              <a:t>STRAIGHT FORWARD PRICING</a:t>
            </a:r>
          </a:p>
          <a:p>
            <a:pPr algn="ctr">
              <a:defRPr/>
            </a:pPr>
            <a:r>
              <a:rPr lang="en-US" sz="1300" dirty="0" smtClean="0">
                <a:solidFill>
                  <a:schemeClr val="bg1"/>
                </a:solidFill>
                <a:latin typeface="Interstate Regular"/>
                <a:cs typeface="Interstate Regular"/>
              </a:rPr>
              <a:t>NO EQUIPMENT FEES</a:t>
            </a:r>
          </a:p>
          <a:p>
            <a:pPr algn="ctr">
              <a:defRPr/>
            </a:pPr>
            <a:r>
              <a:rPr lang="en-US" sz="1300" kern="1200" dirty="0" smtClean="0">
                <a:solidFill>
                  <a:schemeClr val="bg1"/>
                </a:solidFill>
                <a:latin typeface="Interstate Regular"/>
                <a:cs typeface="Interstate Regular"/>
              </a:rPr>
              <a:t>NO ACTIVATION FEES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1460" y="5460438"/>
            <a:ext cx="493242" cy="2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THE PROTECT AMERICA ADVANTAGE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04040" y="3340603"/>
            <a:ext cx="1153829" cy="631857"/>
          </a:xfrm>
          <a:prstGeom prst="rect">
            <a:avLst/>
          </a:prstGeom>
        </p:spPr>
      </p:pic>
      <p:pic>
        <p:nvPicPr>
          <p:cNvPr id="7" name="Picture 6" descr="bas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7" y="910167"/>
            <a:ext cx="3302000" cy="447913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656701" y="1298674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dirty="0" smtClean="0">
                <a:solidFill>
                  <a:schemeClr val="bg1"/>
                </a:solidFill>
              </a:rPr>
              <a:t>BASIC PROTECTION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4882" y="2204607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PROTECTION FOR SMALL HOMES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APARTMENTS</a:t>
            </a:r>
          </a:p>
        </p:txBody>
      </p:sp>
      <p:pic>
        <p:nvPicPr>
          <p:cNvPr id="10" name="Picture 9" descr="chart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10" y="2976140"/>
            <a:ext cx="7653868" cy="57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THE PROTECT AMERICA ADVANTAGE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04040" y="3340603"/>
            <a:ext cx="1153829" cy="63185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656701" y="1298674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dirty="0" smtClean="0">
                <a:solidFill>
                  <a:schemeClr val="bg1"/>
                </a:solidFill>
              </a:rPr>
              <a:t>PREMIUM PROTECTION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4882" y="2204607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PROTECTION FOR WHOLE HOME</a:t>
            </a:r>
          </a:p>
        </p:txBody>
      </p:sp>
      <p:pic>
        <p:nvPicPr>
          <p:cNvPr id="3" name="Picture 2" descr="pack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" y="651543"/>
            <a:ext cx="4654451" cy="3822320"/>
          </a:xfrm>
          <a:prstGeom prst="rect">
            <a:avLst/>
          </a:prstGeom>
        </p:spPr>
      </p:pic>
      <p:pic>
        <p:nvPicPr>
          <p:cNvPr id="4" name="Picture 3" descr="chart2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64" y="4233446"/>
            <a:ext cx="4568890" cy="29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561" y="1028752"/>
            <a:ext cx="541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TRULY CUSTOMIZABLE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POINT SYSTEM ALLOWS EQUIPMENT SWAP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SAVES UPFRONT MONEY</a:t>
            </a: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PROTECT AMERICA — FULLY CUSTOMIZABLE PACKAGES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pic>
        <p:nvPicPr>
          <p:cNvPr id="4" name="Picture 3" descr="door-window-sen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2" y="4519418"/>
            <a:ext cx="2229729" cy="16397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56092" y="2524913"/>
            <a:ext cx="1573638" cy="632783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DOOR/WINDOW SENSOR</a:t>
            </a:r>
          </a:p>
          <a:p>
            <a:pPr algn="ctr">
              <a:defRPr/>
            </a:pPr>
            <a:r>
              <a:rPr lang="en-US" sz="1300" dirty="0">
                <a:solidFill>
                  <a:schemeClr val="bg1"/>
                </a:solidFill>
                <a:latin typeface="Interstate ExtraLight"/>
                <a:cs typeface="Interstate ExtraLight"/>
              </a:rPr>
              <a:t>5</a:t>
            </a:r>
            <a:r>
              <a:rPr lang="en-US" sz="1300" dirty="0" smtClean="0">
                <a:solidFill>
                  <a:schemeClr val="bg1"/>
                </a:solidFill>
                <a:latin typeface="Interstate ExtraLight"/>
                <a:cs typeface="Interstate ExtraLight"/>
              </a:rPr>
              <a:t>PTS</a:t>
            </a:r>
            <a:endParaRPr lang="en-US" sz="1300" kern="1200" dirty="0">
              <a:solidFill>
                <a:schemeClr val="bg1"/>
              </a:solidFill>
              <a:latin typeface="Interstate ExtraLight"/>
              <a:cs typeface="Interstate Extra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69890" y="2524913"/>
            <a:ext cx="1573638" cy="632783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SMOKE DETECTOR</a:t>
            </a:r>
          </a:p>
          <a:p>
            <a:pPr algn="ctr">
              <a:defRPr/>
            </a:pPr>
            <a:r>
              <a:rPr lang="en-US" sz="1300" dirty="0" smtClean="0">
                <a:solidFill>
                  <a:schemeClr val="bg1"/>
                </a:solidFill>
                <a:latin typeface="Interstate ExtraLight"/>
                <a:cs typeface="Interstate ExtraLight"/>
              </a:rPr>
              <a:t>15PTS</a:t>
            </a:r>
            <a:endParaRPr lang="en-US" sz="1300" kern="1200" dirty="0">
              <a:solidFill>
                <a:schemeClr val="bg1"/>
              </a:solidFill>
              <a:latin typeface="Interstate ExtraLight"/>
              <a:cs typeface="Interstate Extra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483" y="2645325"/>
            <a:ext cx="2004494" cy="11362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72360" y="2109885"/>
            <a:ext cx="304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 smtClean="0">
                <a:latin typeface="Interstate BoldCompressed"/>
                <a:cs typeface="Interstate BoldCompressed"/>
              </a:rPr>
              <a:t>3 DOOR AND WINDOW SENSORS = 1 SMOKE DETECTOR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83" y="3781607"/>
            <a:ext cx="2646052" cy="31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45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LLPROT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41" y="1104899"/>
            <a:ext cx="6097892" cy="560039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925602" y="1343268"/>
            <a:ext cx="2416839" cy="882832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kern="1200" dirty="0" smtClean="0">
                <a:solidFill>
                  <a:schemeClr val="bg1"/>
                </a:solidFill>
                <a:latin typeface="Interstate ExtraLight"/>
                <a:cs typeface="Interstate ExtraLight"/>
              </a:rPr>
              <a:t>RESULT:  </a:t>
            </a:r>
            <a:r>
              <a:rPr lang="en-US" sz="1300" dirty="0" smtClean="0">
                <a:solidFill>
                  <a:schemeClr val="bg1"/>
                </a:solidFill>
                <a:latin typeface="Interstate Regular"/>
                <a:cs typeface="Interstate Regular"/>
              </a:rPr>
              <a:t>FULL HOME PROTECTION. DETERES BURGLARS </a:t>
            </a:r>
            <a:endParaRPr lang="en-US" sz="1300" kern="1200" dirty="0">
              <a:solidFill>
                <a:schemeClr val="bg1"/>
              </a:solidFill>
              <a:latin typeface="Interstate Regular"/>
              <a:cs typeface="Interstate Regular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FULL HOME PROTECTION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0801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6674" y="1046775"/>
            <a:ext cx="9304020" cy="423164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buClr>
                <a:schemeClr val="accent1"/>
              </a:buClr>
            </a:pPr>
            <a:r>
              <a:rPr lang="en-US" sz="1600" dirty="0" smtClean="0">
                <a:solidFill>
                  <a:srgbClr val="404040"/>
                </a:solidFill>
                <a:latin typeface="Interstate Regular" charset="0"/>
              </a:rPr>
              <a:t>Top rated DIY provider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</a:pPr>
            <a:r>
              <a:rPr lang="en-US" sz="1600" dirty="0" smtClean="0">
                <a:solidFill>
                  <a:srgbClr val="404040"/>
                </a:solidFill>
                <a:latin typeface="Interstate Regular" charset="0"/>
              </a:rPr>
              <a:t>Affordable Lifetime monthly rates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</a:pPr>
            <a:r>
              <a:rPr lang="en-US" sz="1600" dirty="0" smtClean="0">
                <a:solidFill>
                  <a:srgbClr val="404040"/>
                </a:solidFill>
                <a:latin typeface="Interstate Regular" charset="0"/>
              </a:rPr>
              <a:t>Lifetime equipment warranties</a:t>
            </a:r>
          </a:p>
          <a:p>
            <a:pPr>
              <a:lnSpc>
                <a:spcPct val="130000"/>
              </a:lnSpc>
              <a:buClr>
                <a:schemeClr val="accent1"/>
              </a:buClr>
            </a:pPr>
            <a:r>
              <a:rPr lang="en-US" sz="1600" dirty="0">
                <a:solidFill>
                  <a:srgbClr val="404040"/>
                </a:solidFill>
                <a:latin typeface="Interstate Regular" charset="0"/>
              </a:rPr>
              <a:t>No Equipment </a:t>
            </a:r>
            <a:r>
              <a:rPr lang="en-US" sz="1600" dirty="0" smtClean="0">
                <a:solidFill>
                  <a:srgbClr val="404040"/>
                </a:solidFill>
                <a:latin typeface="Interstate Regular" charset="0"/>
              </a:rPr>
              <a:t>costs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</a:pPr>
            <a:r>
              <a:rPr lang="en-US" sz="1600" dirty="0" smtClean="0">
                <a:solidFill>
                  <a:srgbClr val="404040"/>
                </a:solidFill>
                <a:latin typeface="Interstate Regular" charset="0"/>
              </a:rPr>
              <a:t>Technology – wireless, mobile, DIY, GPS, cameras, automation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</a:pPr>
            <a:r>
              <a:rPr lang="en-US" sz="1600" dirty="0" smtClean="0">
                <a:solidFill>
                  <a:srgbClr val="404040"/>
                </a:solidFill>
                <a:latin typeface="Interstate Regular" charset="0"/>
              </a:rPr>
              <a:t>No installation appointments – drilling or tools required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</a:pPr>
            <a:r>
              <a:rPr lang="en-US" sz="1600" dirty="0" smtClean="0">
                <a:solidFill>
                  <a:srgbClr val="404040"/>
                </a:solidFill>
                <a:latin typeface="Interstate Regular" charset="0"/>
              </a:rPr>
              <a:t>Guided installation process lead by Protect America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</a:pPr>
            <a:r>
              <a:rPr lang="en-US" sz="1600" dirty="0" smtClean="0">
                <a:solidFill>
                  <a:srgbClr val="404040"/>
                </a:solidFill>
                <a:latin typeface="Interstate Regular" charset="0"/>
              </a:rPr>
              <a:t>Seven Day Price-Match Guarantee </a:t>
            </a: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</a:pPr>
            <a:endParaRPr lang="en-US" sz="1600" dirty="0" smtClean="0">
              <a:solidFill>
                <a:srgbClr val="404040"/>
              </a:solidFill>
              <a:latin typeface="Interstate Regular" charset="0"/>
            </a:endParaRPr>
          </a:p>
          <a:p>
            <a:pPr eaLnBrk="1" hangingPunct="1">
              <a:lnSpc>
                <a:spcPct val="130000"/>
              </a:lnSpc>
              <a:buClr>
                <a:schemeClr val="accent1"/>
              </a:buClr>
            </a:pPr>
            <a:endParaRPr lang="en-US" sz="1600" dirty="0">
              <a:solidFill>
                <a:srgbClr val="404040"/>
              </a:solidFill>
              <a:latin typeface="Interstate Regular" charset="0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PROTECT AMERICA – WHY BUY?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3906" y="6051708"/>
            <a:ext cx="165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Interstate Regular"/>
                <a:cs typeface="Interstate Regular"/>
              </a:rPr>
              <a:t>HOME SECURITY</a:t>
            </a:r>
            <a:endParaRPr lang="en-US" sz="1200" dirty="0">
              <a:latin typeface="Interstate Regular"/>
              <a:cs typeface="Interstate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43699" y="6051708"/>
            <a:ext cx="165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Interstate Regular"/>
                <a:cs typeface="Interstate Regular"/>
              </a:rPr>
              <a:t>LIFE SAFETY</a:t>
            </a:r>
            <a:endParaRPr lang="en-US" sz="1200" dirty="0">
              <a:latin typeface="Interstate Regular"/>
              <a:cs typeface="Interstate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21646" y="6051708"/>
            <a:ext cx="165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Interstate Regular"/>
                <a:cs typeface="Interstate Regular"/>
              </a:rPr>
              <a:t>AUTOMATION</a:t>
            </a:r>
            <a:endParaRPr lang="en-US" sz="1200" dirty="0">
              <a:latin typeface="Interstate Regular"/>
              <a:cs typeface="Interstate Regula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5923" y="6051708"/>
            <a:ext cx="165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Interstate Regular"/>
                <a:cs typeface="Interstate Regular"/>
              </a:rPr>
              <a:t>SMART CONNECT</a:t>
            </a:r>
            <a:endParaRPr lang="en-US" sz="1200" dirty="0">
              <a:latin typeface="Interstate Regular"/>
              <a:cs typeface="Interstate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86709" y="6051708"/>
            <a:ext cx="165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Interstate Regular"/>
                <a:cs typeface="Interstate Regular"/>
              </a:rPr>
              <a:t>GPS</a:t>
            </a:r>
            <a:endParaRPr lang="en-US" sz="1200" dirty="0">
              <a:latin typeface="Interstate Regular"/>
              <a:cs typeface="Interstate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81" y="4381500"/>
            <a:ext cx="1511300" cy="148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133" y="4381500"/>
            <a:ext cx="1511300" cy="148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243" y="4381500"/>
            <a:ext cx="1511300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543" y="4381500"/>
            <a:ext cx="1511300" cy="148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09" y="4381500"/>
            <a:ext cx="1511300" cy="1485900"/>
          </a:xfrm>
          <a:prstGeom prst="rect">
            <a:avLst/>
          </a:prstGeom>
        </p:spPr>
      </p:pic>
      <p:pic>
        <p:nvPicPr>
          <p:cNvPr id="22" name="Picture 21" descr="smoke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07" y="4222908"/>
            <a:ext cx="1828800" cy="1828800"/>
          </a:xfrm>
          <a:prstGeom prst="rect">
            <a:avLst/>
          </a:prstGeom>
        </p:spPr>
      </p:pic>
      <p:pic>
        <p:nvPicPr>
          <p:cNvPr id="23" name="Picture 22" descr="automation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45" y="4147650"/>
            <a:ext cx="1828800" cy="1828800"/>
          </a:xfrm>
          <a:prstGeom prst="rect">
            <a:avLst/>
          </a:prstGeom>
        </p:spPr>
      </p:pic>
      <p:pic>
        <p:nvPicPr>
          <p:cNvPr id="24" name="Picture 23" descr="phone.ps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18" y="4222908"/>
            <a:ext cx="1828800" cy="1828800"/>
          </a:xfrm>
          <a:prstGeom prst="rect">
            <a:avLst/>
          </a:prstGeom>
        </p:spPr>
      </p:pic>
      <p:pic>
        <p:nvPicPr>
          <p:cNvPr id="21" name="Picture 20" descr="touchscreen.ps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6" y="4147650"/>
            <a:ext cx="1828800" cy="1828800"/>
          </a:xfrm>
          <a:prstGeom prst="rect">
            <a:avLst/>
          </a:prstGeom>
        </p:spPr>
      </p:pic>
      <p:pic>
        <p:nvPicPr>
          <p:cNvPr id="25" name="Picture 24" descr="gps.ps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843" y="422290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7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kern="12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PROTECT AMERICA – </a:t>
            </a:r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CAPABILITIES 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pic>
        <p:nvPicPr>
          <p:cNvPr id="4" name="Picture 3" descr="comparisonch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092" y="1337728"/>
            <a:ext cx="10223658" cy="49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BAIT AND SWITCH 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5" y="2119915"/>
            <a:ext cx="3801515" cy="262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648200" y="2373925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TRADITIONAL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738534" y="2373925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HARDWIRED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51" y="2544989"/>
            <a:ext cx="679401" cy="372052"/>
          </a:xfrm>
          <a:prstGeom prst="rect">
            <a:avLst/>
          </a:prstGeom>
        </p:spPr>
      </p:pic>
      <p:pic>
        <p:nvPicPr>
          <p:cNvPr id="10" name="Picture 9" descr="ad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39" y="1080510"/>
            <a:ext cx="944027" cy="944027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648200" y="4092652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REMOTE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738534" y="4092652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WIRELESS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51" y="4263716"/>
            <a:ext cx="679401" cy="3720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48200" y="5012306"/>
            <a:ext cx="4823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DOES NOT INCLUDE ONE TIME ACTIVATION FEE 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INSTANT SAVINGS ONLY VALID FROM MIN. $49.99 PER MONTH AND NOT THE ADVERTISED $47.99</a:t>
            </a:r>
            <a:endParaRPr lang="en-US" dirty="0">
              <a:latin typeface="Interstate BoldCompressed"/>
              <a:cs typeface="Interstate BoldCompresse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5583" y="3285106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THIS SYSTEM IS $99 AFTER A $200 MAIL IN REBATE</a:t>
            </a:r>
            <a:endParaRPr lang="en-US" dirty="0">
              <a:latin typeface="Interstate BoldCompressed"/>
              <a:cs typeface="Interstate BoldCompressed"/>
            </a:endParaRPr>
          </a:p>
        </p:txBody>
      </p:sp>
    </p:spTree>
    <p:extLst>
      <p:ext uri="{BB962C8B-B14F-4D97-AF65-F5344CB8AC3E}">
        <p14:creationId xmlns:p14="http://schemas.microsoft.com/office/powerpoint/2010/main" val="153798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17" grpId="0" build="p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BAIT AND SWITCH 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8800" y="1315608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PACKAGE INCLUDES: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4450" y="1315608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1 KEYPAD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2 DOOR AND WINDOW SENSORS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1 MOTION DETECTOR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1 KEYCHAIN REMOTE CONTROL</a:t>
            </a:r>
            <a:endParaRPr lang="en-US" dirty="0">
              <a:latin typeface="Interstate BoldCompressed"/>
              <a:cs typeface="Interstate BoldCompresse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8800" y="3948741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ACTUAL 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4450" y="3948741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REMOTE ONLY COMES WITH ADT QUICKCONNECT PLUS*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TOTAL MONITORING FEE W/ QSP $47.99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TOTAL INSTALLATION : </a:t>
            </a:r>
            <a:r>
              <a:rPr lang="en-US" dirty="0" smtClean="0">
                <a:solidFill>
                  <a:srgbClr val="FF0000"/>
                </a:solidFill>
                <a:latin typeface="Interstate BoldCompressed"/>
                <a:cs typeface="Interstate BoldCompressed"/>
              </a:rPr>
              <a:t>$399.00 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Interstate BoldCompressed"/>
                <a:cs typeface="Interstate BoldCompressed"/>
              </a:rPr>
              <a:t>$99 AFTER $300 INSTANT SAVINGS</a:t>
            </a:r>
            <a:r>
              <a:rPr lang="en-US" dirty="0" smtClean="0">
                <a:latin typeface="Interstate BoldCompressed"/>
                <a:cs typeface="Interstate BoldCompresse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720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62" y="1964540"/>
            <a:ext cx="2067976" cy="2216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THE SWITCH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3533" y="5786000"/>
            <a:ext cx="7921762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ADT RECOMMENDS THAT YOU COVER ALL OF YOUR DOORS AND WINDOWS</a:t>
            </a:r>
          </a:p>
          <a:p>
            <a:pPr marL="457200" indent="-457200">
              <a:lnSpc>
                <a:spcPct val="12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THEY START YOU OFF WITH A BASIC SECURITY PACKAGE THEN TRY TO UPSELL YOU</a:t>
            </a:r>
          </a:p>
        </p:txBody>
      </p:sp>
      <p:sp>
        <p:nvSpPr>
          <p:cNvPr id="14" name="Oval 13"/>
          <p:cNvSpPr/>
          <p:nvPr/>
        </p:nvSpPr>
        <p:spPr>
          <a:xfrm>
            <a:off x="1733101" y="1888972"/>
            <a:ext cx="1371600" cy="116976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3566" y="2473855"/>
            <a:ext cx="1300464" cy="5988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06" y="2288009"/>
            <a:ext cx="3868621" cy="18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4723072" y="1979951"/>
            <a:ext cx="4341690" cy="24470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40462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PROTECT AMERICA VS. ADT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193800"/>
            <a:ext cx="2082800" cy="2082800"/>
          </a:xfrm>
          <a:prstGeom prst="rect">
            <a:avLst/>
          </a:prstGeom>
        </p:spPr>
      </p:pic>
      <p:pic>
        <p:nvPicPr>
          <p:cNvPr id="5" name="Picture 4" descr="v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61" y="1601007"/>
            <a:ext cx="164592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42" y="3581487"/>
            <a:ext cx="1935064" cy="191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dt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97" y="1334494"/>
            <a:ext cx="1739697" cy="1739697"/>
          </a:xfrm>
          <a:prstGeom prst="rect">
            <a:avLst/>
          </a:prstGeom>
        </p:spPr>
      </p:pic>
      <p:pic>
        <p:nvPicPr>
          <p:cNvPr id="8" name="Picture 7" descr="door-window-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59" y="3472253"/>
            <a:ext cx="2953899" cy="209849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496711" y="5834135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DOOR/WINDOW SENSOR</a:t>
            </a:r>
          </a:p>
          <a:p>
            <a:pPr algn="ctr">
              <a:defRPr/>
            </a:pPr>
            <a:r>
              <a:rPr lang="en-US" sz="1300" dirty="0" smtClean="0">
                <a:solidFill>
                  <a:schemeClr val="bg1"/>
                </a:solidFill>
                <a:latin typeface="Interstate ExtraLight"/>
                <a:cs typeface="Interstate ExtraLight"/>
              </a:rPr>
              <a:t>$39.50</a:t>
            </a:r>
            <a:endParaRPr lang="en-US" sz="1300" kern="1200" dirty="0">
              <a:solidFill>
                <a:schemeClr val="bg1"/>
              </a:solidFill>
              <a:latin typeface="Interstate ExtraLight"/>
              <a:cs typeface="Interstate Extra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01442" y="5834135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DOOR/WINDOW SENSOR </a:t>
            </a:r>
            <a:r>
              <a:rPr lang="en-US" sz="1050" b="1" dirty="0" smtClean="0">
                <a:solidFill>
                  <a:schemeClr val="bg1"/>
                </a:solidFill>
              </a:rPr>
              <a:t>INSTALLATION</a:t>
            </a:r>
            <a:endParaRPr lang="en-US" sz="1050" b="1" kern="1200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1300" dirty="0" smtClean="0">
                <a:solidFill>
                  <a:schemeClr val="bg1"/>
                </a:solidFill>
                <a:latin typeface="Interstate ExtraLight"/>
                <a:cs typeface="Interstate ExtraLight"/>
              </a:rPr>
              <a:t>$80.00</a:t>
            </a:r>
            <a:endParaRPr lang="en-US" sz="1300" kern="1200" dirty="0">
              <a:solidFill>
                <a:schemeClr val="bg1"/>
              </a:solidFill>
              <a:latin typeface="Interstate ExtraLight"/>
              <a:cs typeface="Interstate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658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WHAT ARE YOU REALLY GETTING?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8800" y="2379908"/>
            <a:ext cx="1733350" cy="806824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b="1" kern="1200" dirty="0" smtClean="0">
                <a:solidFill>
                  <a:schemeClr val="bg1"/>
                </a:solidFill>
              </a:rPr>
              <a:t>RECAP</a:t>
            </a:r>
            <a:endParaRPr lang="en-US" sz="1300" b="1" kern="1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800" y="3229067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$399 UPFRONT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$47.99 PER 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$1040 ADDITIONAL EQUIP </a:t>
            </a:r>
          </a:p>
          <a:p>
            <a:pPr marL="457200" indent="-457200"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latin typeface="Interstate BoldCompressed"/>
                <a:cs typeface="Interstate BoldCompressed"/>
              </a:rPr>
              <a:t>$1464 UPFRONT COST</a:t>
            </a:r>
            <a:endParaRPr lang="en-US" dirty="0">
              <a:latin typeface="Interstate BoldCompressed"/>
              <a:cs typeface="Interstate BoldCompressed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56" y="1018684"/>
            <a:ext cx="2214650" cy="555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892" y="2523635"/>
            <a:ext cx="2099052" cy="405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6972827" y="1007533"/>
            <a:ext cx="2621422" cy="586740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6" y="1767200"/>
            <a:ext cx="2399912" cy="339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16" y="1767200"/>
            <a:ext cx="2359422" cy="339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027" y="1767200"/>
            <a:ext cx="2403000" cy="339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038" y="1767200"/>
            <a:ext cx="2415989" cy="336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20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27049" y="0"/>
            <a:ext cx="8937713" cy="53860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/>
            <a:r>
              <a:rPr lang="en-US" sz="2000" spc="1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VULNERABILITY</a:t>
            </a:r>
            <a:endParaRPr lang="en-US" sz="2000" kern="1200" spc="100" dirty="0" smtClean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pic>
        <p:nvPicPr>
          <p:cNvPr id="4" name="Picture 3" descr="silver_cutout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41" y="538609"/>
            <a:ext cx="5488293" cy="56633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919134" y="3818467"/>
            <a:ext cx="186266" cy="186266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849534" y="1930400"/>
            <a:ext cx="186266" cy="186266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homesecurity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22" y="2611967"/>
            <a:ext cx="1267673" cy="13081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25602" y="1343268"/>
            <a:ext cx="2416839" cy="882832"/>
          </a:xfrm>
          <a:prstGeom prst="roundRect">
            <a:avLst/>
          </a:prstGeom>
          <a:solidFill>
            <a:srgbClr val="0E6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300" kern="1200" dirty="0" smtClean="0">
                <a:solidFill>
                  <a:schemeClr val="bg1"/>
                </a:solidFill>
                <a:latin typeface="Interstate ExtraLight"/>
                <a:cs typeface="Interstate ExtraLight"/>
              </a:rPr>
              <a:t>RESULT:  </a:t>
            </a:r>
            <a:r>
              <a:rPr lang="en-US" sz="1300" dirty="0" smtClean="0">
                <a:solidFill>
                  <a:schemeClr val="bg1"/>
                </a:solidFill>
                <a:latin typeface="Interstate Regular"/>
                <a:cs typeface="Interstate Regular"/>
              </a:rPr>
              <a:t>NO FULL PROTECTION. INCREASE POSSIBILITY OF BREAK IN. </a:t>
            </a:r>
            <a:endParaRPr lang="en-US" sz="1300" kern="1200" dirty="0">
              <a:solidFill>
                <a:schemeClr val="bg1"/>
              </a:solidFill>
              <a:latin typeface="Interstate Regular"/>
              <a:cs typeface="Interstate Regular"/>
            </a:endParaRPr>
          </a:p>
        </p:txBody>
      </p:sp>
      <p:sp>
        <p:nvSpPr>
          <p:cNvPr id="5" name="Oval 4"/>
          <p:cNvSpPr/>
          <p:nvPr/>
        </p:nvSpPr>
        <p:spPr>
          <a:xfrm>
            <a:off x="7561385" y="2883877"/>
            <a:ext cx="140677" cy="152400"/>
          </a:xfrm>
          <a:prstGeom prst="ellipse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312" y="4958557"/>
            <a:ext cx="2771775" cy="115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20" y="1851617"/>
            <a:ext cx="21907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562" y="1414939"/>
            <a:ext cx="1438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84" y="794978"/>
            <a:ext cx="3638550" cy="278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08" y="794978"/>
            <a:ext cx="38862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7" y="4176064"/>
            <a:ext cx="6532756" cy="2716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48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8416</TotalTime>
  <Words>369</Words>
  <Application>Microsoft Office PowerPoint</Application>
  <PresentationFormat>Custom</PresentationFormat>
  <Paragraphs>94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DSG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Barnes</dc:creator>
  <cp:lastModifiedBy>Sergio Aguirre</cp:lastModifiedBy>
  <cp:revision>164</cp:revision>
  <cp:lastPrinted>2013-07-23T15:21:40Z</cp:lastPrinted>
  <dcterms:created xsi:type="dcterms:W3CDTF">2012-10-10T17:41:36Z</dcterms:created>
  <dcterms:modified xsi:type="dcterms:W3CDTF">2014-03-26T18:03:43Z</dcterms:modified>
</cp:coreProperties>
</file>